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  <p:sldMasterId id="2147483673" r:id="rId3"/>
  </p:sldMasterIdLst>
  <p:notesMasterIdLst>
    <p:notesMasterId r:id="rId7"/>
  </p:notesMasterIdLst>
  <p:sldIdLst>
    <p:sldId id="256" r:id="rId4"/>
    <p:sldId id="268" r:id="rId5"/>
    <p:sldId id="257" r:id="rId6"/>
  </p:sldIdLst>
  <p:sldSz cx="9144000" cy="5143500" type="screen16x9"/>
  <p:notesSz cx="6858000" cy="9144000"/>
  <p:embeddedFontLst>
    <p:embeddedFont>
      <p:font typeface="Gill Sans" panose="020B0604020202020204" charset="0"/>
      <p:regular r:id="rId8"/>
      <p:bold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C548"/>
    <a:srgbClr val="1A1A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6FCA0A-8D9B-40A2-9645-7C92E2DE4F55}">
  <a:tblStyle styleId="{C36FCA0A-8D9B-40A2-9645-7C92E2DE4F55}" styleName="Table_0">
    <a:wholeTbl>
      <a:tcTxStyle b="off" i="off">
        <a:font>
          <a:latin typeface="Gill Sans MT"/>
          <a:ea typeface="Gill Sans MT"/>
          <a:cs typeface="Gill Sans M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BF1E8"/>
          </a:solidFill>
        </a:fill>
      </a:tcStyle>
    </a:wholeTbl>
    <a:band1H>
      <a:tcTxStyle/>
      <a:tcStyle>
        <a:tcBdr/>
        <a:fill>
          <a:solidFill>
            <a:srgbClr val="D4E2CE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4E2CE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6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6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font" Target="fonts/font2.fntdata"/></Relationships>
</file>

<file path=ppt/media/hdphoto1.wdp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74ee7f4f0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g874ee7f4f0_2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Welcome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Presentation of the results of first exercice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874ee7f4f0_2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team consists of 4 master informatics students :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9BFB07-E303-4155-A713-27FC9E1409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54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74ee7f4f0_2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g874ee7f4f0_2_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Often the price of group tickets per person is way cheaper then a ticket for one single person</a:t>
            </a:r>
            <a:endParaRPr/>
          </a:p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Here we have the example of Bavaria ticket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Our idea:  Web application where one can publish a group ticket and share the price with people that are interested in the same activity.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874ee7f4f0_2_1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 type="title">
  <p:cSld name="TITLE">
    <p:bg>
      <p:bgPr>
        <a:solidFill>
          <a:schemeClr val="accent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200150" y="1790058"/>
            <a:ext cx="6743700" cy="123444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05725" tIns="137150" rIns="205725" bIns="137150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900"/>
              <a:buFont typeface="Gill Sans"/>
              <a:buNone/>
              <a:defRPr sz="29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2021395" y="3264408"/>
            <a:ext cx="5101209" cy="929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1673352" y="1978533"/>
            <a:ext cx="5797296" cy="2326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 type="title">
  <p:cSld name="TITLE">
    <p:bg>
      <p:bgPr>
        <a:solidFill>
          <a:schemeClr val="accent2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ctrTitle"/>
          </p:nvPr>
        </p:nvSpPr>
        <p:spPr>
          <a:xfrm>
            <a:off x="1200150" y="1790058"/>
            <a:ext cx="6743700" cy="123444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05725" tIns="137150" rIns="205725" bIns="137150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900"/>
              <a:buFont typeface="Gill Sans"/>
              <a:buNone/>
              <a:defRPr sz="29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subTitle" idx="1"/>
          </p:nvPr>
        </p:nvSpPr>
        <p:spPr>
          <a:xfrm>
            <a:off x="2021395" y="3264408"/>
            <a:ext cx="5101209" cy="929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de section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1200150" y="1790058"/>
            <a:ext cx="6743700" cy="123444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05725" tIns="137150" rIns="205725" bIns="137150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900"/>
              <a:buFont typeface="Gill Sans"/>
              <a:buNone/>
              <a:defRPr sz="29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2021395" y="3264349"/>
            <a:ext cx="5101209" cy="948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1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ux contenus" type="twoObj">
  <p:cSld name="TWO_OBJECTS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1"/>
          </p:nvPr>
        </p:nvSpPr>
        <p:spPr>
          <a:xfrm>
            <a:off x="1186434" y="1978533"/>
            <a:ext cx="3203828" cy="2326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2"/>
          </p:nvPr>
        </p:nvSpPr>
        <p:spPr>
          <a:xfrm>
            <a:off x="4753736" y="1978533"/>
            <a:ext cx="3202685" cy="2326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 type="twoTxTwoObj">
  <p:cSld name="TWO_OBJECTS_WITH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>
            <a:spLocks noGrp="1"/>
          </p:cNvSpPr>
          <p:nvPr>
            <p:ph type="body" idx="1"/>
          </p:nvPr>
        </p:nvSpPr>
        <p:spPr>
          <a:xfrm>
            <a:off x="1187577" y="1735075"/>
            <a:ext cx="3202686" cy="528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1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 b="0" cap="none">
                <a:solidFill>
                  <a:srgbClr val="C55A1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 b="1"/>
            </a:lvl2pPr>
            <a:lvl3pPr marL="1371600" lvl="2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6pPr>
            <a:lvl7pPr marL="3200400" lvl="6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7pPr>
            <a:lvl8pPr marL="3657600" lvl="7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8pPr>
            <a:lvl9pPr marL="4114800" lvl="8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body" idx="2"/>
          </p:nvPr>
        </p:nvSpPr>
        <p:spPr>
          <a:xfrm>
            <a:off x="1187577" y="2357438"/>
            <a:ext cx="3202686" cy="1947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body" idx="3"/>
          </p:nvPr>
        </p:nvSpPr>
        <p:spPr>
          <a:xfrm>
            <a:off x="4753737" y="2357438"/>
            <a:ext cx="3190113" cy="1947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0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/>
            </a:lvl5pPr>
            <a:lvl6pPr marL="2743200" lvl="5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4"/>
          </p:nvPr>
        </p:nvSpPr>
        <p:spPr>
          <a:xfrm>
            <a:off x="4753737" y="1735075"/>
            <a:ext cx="3202686" cy="528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1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 b="0" cap="none">
                <a:solidFill>
                  <a:srgbClr val="C55A1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 b="1"/>
            </a:lvl2pPr>
            <a:lvl3pPr marL="1371600" lvl="2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6pPr>
            <a:lvl7pPr marL="3200400" lvl="6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7pPr>
            <a:lvl8pPr marL="3657600" lvl="7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8pPr>
            <a:lvl9pPr marL="4114800" lvl="8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seul" type="titleOnly">
  <p:cSld name="TITLE_ONL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1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 type="objTx">
  <p:cSld name="OBJECT_WITH_CAPTIO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603504" y="1682871"/>
            <a:ext cx="3364992" cy="856123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Gill Sans"/>
              <a:buNone/>
              <a:defRPr sz="17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body" idx="1"/>
          </p:nvPr>
        </p:nvSpPr>
        <p:spPr>
          <a:xfrm>
            <a:off x="5052060" y="603504"/>
            <a:ext cx="3611880" cy="3936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marL="2286000" lvl="4" indent="-30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marL="2743200" lvl="5" indent="-30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2"/>
          </p:nvPr>
        </p:nvSpPr>
        <p:spPr>
          <a:xfrm>
            <a:off x="836676" y="2662438"/>
            <a:ext cx="2846070" cy="164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1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100"/>
            </a:lvl2pPr>
            <a:lvl3pPr marL="1371600" lvl="2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900"/>
              <a:buNone/>
              <a:defRPr sz="900"/>
            </a:lvl3pPr>
            <a:lvl4pPr marL="1828800" lvl="3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marL="2286000" lvl="4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marL="2743200" lvl="5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marL="3200400" lvl="6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marL="3657600" lvl="7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marL="4114800" lvl="8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603504" y="4677156"/>
            <a:ext cx="3843598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 type="picTx">
  <p:cSld name="PICTURE_WITH_CAPTION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/>
          <p:nvPr/>
        </p:nvSpPr>
        <p:spPr>
          <a:xfrm>
            <a:off x="0" y="0"/>
            <a:ext cx="4571999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606392" y="1682871"/>
            <a:ext cx="3371248" cy="85098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Gill Sans"/>
              <a:buNone/>
              <a:defRPr sz="17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>
            <a:spLocks noGrp="1"/>
          </p:cNvSpPr>
          <p:nvPr>
            <p:ph type="pic" idx="2"/>
          </p:nvPr>
        </p:nvSpPr>
        <p:spPr>
          <a:xfrm>
            <a:off x="4571999" y="0"/>
            <a:ext cx="4576573" cy="51435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None/>
              <a:defRPr sz="21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836676" y="2662438"/>
            <a:ext cx="2846070" cy="1645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1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  <a:defRPr sz="1100"/>
            </a:lvl2pPr>
            <a:lvl3pPr marL="1371600" lvl="2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900"/>
              <a:buNone/>
              <a:defRPr sz="900"/>
            </a:lvl3pPr>
            <a:lvl4pPr marL="1828800" lvl="3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4pPr>
            <a:lvl5pPr marL="2286000" lvl="4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5pPr>
            <a:lvl6pPr marL="2743200" lvl="5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6pPr>
            <a:lvl7pPr marL="3200400" lvl="6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7pPr>
            <a:lvl8pPr marL="3657600" lvl="7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8pPr>
            <a:lvl9pPr marL="4114800" lvl="8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ftr" idx="11"/>
          </p:nvPr>
        </p:nvSpPr>
        <p:spPr>
          <a:xfrm>
            <a:off x="603504" y="4677156"/>
            <a:ext cx="3843598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texte vertical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body" idx="1"/>
          </p:nvPr>
        </p:nvSpPr>
        <p:spPr>
          <a:xfrm rot="5400000">
            <a:off x="3408756" y="243129"/>
            <a:ext cx="2326487" cy="5797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5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vertical et texte" type="vertTitleAndTx">
  <p:cSld name="VERTICAL_TITLE_AND_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 rot="5400000">
            <a:off x="5108007" y="2084772"/>
            <a:ext cx="3737610" cy="9739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body" idx="1"/>
          </p:nvPr>
        </p:nvSpPr>
        <p:spPr>
          <a:xfrm rot="5400000">
            <a:off x="2128980" y="247317"/>
            <a:ext cx="3737610" cy="4648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marL="914400" lvl="1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marL="2286000" lvl="4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marL="2743200" lvl="5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6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100"/>
              <a:buFont typeface="Gill Sans"/>
              <a:buNone/>
              <a:defRPr sz="21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673352" y="1978533"/>
            <a:ext cx="5797296" cy="2326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100"/>
              <a:buFont typeface="Gill Sans"/>
              <a:buNone/>
              <a:defRPr sz="21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1673352" y="1978533"/>
            <a:ext cx="5797296" cy="2326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sldNum" idx="12"/>
          </p:nvPr>
        </p:nvSpPr>
        <p:spPr>
          <a:xfrm>
            <a:off x="8069191" y="4663440"/>
            <a:ext cx="274320" cy="27432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3700" tIns="34275" rIns="13700" bIns="3427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>
            <a:spLocks noGrp="1"/>
          </p:cNvSpPr>
          <p:nvPr>
            <p:ph type="ctrTitle"/>
          </p:nvPr>
        </p:nvSpPr>
        <p:spPr>
          <a:xfrm>
            <a:off x="1200150" y="1790058"/>
            <a:ext cx="6743700" cy="123444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05725" tIns="137150" rIns="205725" bIns="137150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900"/>
              <a:buFont typeface="Gill Sans"/>
              <a:buNone/>
            </a:pPr>
            <a:r>
              <a:rPr lang="tr" sz="1100" dirty="0">
                <a:latin typeface="+mj-lt"/>
              </a:rPr>
              <a:t>SEBA MASTER - WEB APPLICATION ENGINEERING </a:t>
            </a:r>
            <a:endParaRPr sz="1100" dirty="0">
              <a:latin typeface="+mj-lt"/>
            </a:endParaRPr>
          </a:p>
        </p:txBody>
      </p:sp>
      <p:sp>
        <p:nvSpPr>
          <p:cNvPr id="145" name="Google Shape;145;p27"/>
          <p:cNvSpPr txBox="1">
            <a:spLocks noGrp="1"/>
          </p:cNvSpPr>
          <p:nvPr>
            <p:ph type="subTitle" idx="1"/>
          </p:nvPr>
        </p:nvSpPr>
        <p:spPr>
          <a:xfrm>
            <a:off x="2021395" y="3264408"/>
            <a:ext cx="5101209" cy="123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tr" sz="2100" dirty="0">
                <a:solidFill>
                  <a:schemeClr val="tx1"/>
                </a:solidFill>
                <a:latin typeface="+mj-lt"/>
              </a:rPr>
              <a:t>Exercise </a:t>
            </a:r>
            <a:r>
              <a:rPr lang="en-DE" sz="2100" dirty="0">
                <a:solidFill>
                  <a:schemeClr val="tx1"/>
                </a:solidFill>
                <a:latin typeface="+mj-lt"/>
              </a:rPr>
              <a:t>I</a:t>
            </a:r>
            <a:r>
              <a:rPr lang="de-DE" sz="2100" dirty="0">
                <a:solidFill>
                  <a:schemeClr val="tx1"/>
                </a:solidFill>
                <a:latin typeface="+mj-lt"/>
              </a:rPr>
              <a:t>I</a:t>
            </a:r>
            <a:r>
              <a:rPr lang="en-DE" sz="2100" dirty="0">
                <a:solidFill>
                  <a:schemeClr val="tx1"/>
                </a:solidFill>
                <a:latin typeface="+mj-lt"/>
              </a:rPr>
              <a:t>I</a:t>
            </a:r>
            <a:r>
              <a:rPr lang="tr" sz="2100" dirty="0">
                <a:solidFill>
                  <a:schemeClr val="tx1"/>
                </a:solidFill>
                <a:latin typeface="+mj-lt"/>
              </a:rPr>
              <a:t>:  </a:t>
            </a:r>
            <a:r>
              <a:rPr lang="de-DE" sz="2100" dirty="0">
                <a:solidFill>
                  <a:schemeClr val="tx1"/>
                </a:solidFill>
                <a:latin typeface="+mj-lt"/>
              </a:rPr>
              <a:t>P</a:t>
            </a:r>
            <a:r>
              <a:rPr lang="en-DE" sz="2100" dirty="0">
                <a:solidFill>
                  <a:schemeClr val="tx1"/>
                </a:solidFill>
                <a:latin typeface="+mj-lt"/>
              </a:rPr>
              <a:t>r</a:t>
            </a:r>
            <a:r>
              <a:rPr lang="de-DE" sz="2100" dirty="0">
                <a:solidFill>
                  <a:schemeClr val="tx1"/>
                </a:solidFill>
                <a:latin typeface="+mj-lt"/>
              </a:rPr>
              <a:t>e</a:t>
            </a:r>
            <a:r>
              <a:rPr lang="en-DE" sz="2100" dirty="0">
                <a:solidFill>
                  <a:schemeClr val="tx1"/>
                </a:solidFill>
                <a:latin typeface="+mj-lt"/>
              </a:rPr>
              <a:t>s</a:t>
            </a:r>
            <a:r>
              <a:rPr lang="de-DE" sz="2100" dirty="0">
                <a:solidFill>
                  <a:schemeClr val="tx1"/>
                </a:solidFill>
                <a:latin typeface="+mj-lt"/>
              </a:rPr>
              <a:t>e</a:t>
            </a:r>
            <a:r>
              <a:rPr lang="en-DE" sz="2100" dirty="0">
                <a:solidFill>
                  <a:schemeClr val="tx1"/>
                </a:solidFill>
                <a:latin typeface="+mj-lt"/>
              </a:rPr>
              <a:t>n</a:t>
            </a:r>
            <a:r>
              <a:rPr lang="de-DE" sz="2100" dirty="0">
                <a:solidFill>
                  <a:schemeClr val="tx1"/>
                </a:solidFill>
                <a:latin typeface="+mj-lt"/>
              </a:rPr>
              <a:t>t</a:t>
            </a:r>
            <a:r>
              <a:rPr lang="en-DE" sz="2100" dirty="0">
                <a:solidFill>
                  <a:schemeClr val="tx1"/>
                </a:solidFill>
                <a:latin typeface="+mj-lt"/>
              </a:rPr>
              <a:t>a</a:t>
            </a:r>
            <a:r>
              <a:rPr lang="de-DE" sz="2100" dirty="0">
                <a:solidFill>
                  <a:schemeClr val="tx1"/>
                </a:solidFill>
                <a:latin typeface="+mj-lt"/>
              </a:rPr>
              <a:t>t</a:t>
            </a:r>
            <a:r>
              <a:rPr lang="en-DE" sz="2100" dirty="0" err="1">
                <a:solidFill>
                  <a:schemeClr val="tx1"/>
                </a:solidFill>
                <a:latin typeface="+mj-lt"/>
              </a:rPr>
              <a:t>i</a:t>
            </a:r>
            <a:r>
              <a:rPr lang="de-DE" sz="2100" dirty="0">
                <a:solidFill>
                  <a:schemeClr val="tx1"/>
                </a:solidFill>
                <a:latin typeface="+mj-lt"/>
              </a:rPr>
              <a:t>o</a:t>
            </a:r>
            <a:r>
              <a:rPr lang="en-DE" sz="2100" dirty="0">
                <a:solidFill>
                  <a:schemeClr val="tx1"/>
                </a:solidFill>
                <a:latin typeface="+mj-lt"/>
              </a:rPr>
              <a:t>n </a:t>
            </a:r>
            <a:r>
              <a:rPr lang="de-DE" sz="2100" dirty="0">
                <a:solidFill>
                  <a:schemeClr val="tx1"/>
                </a:solidFill>
                <a:latin typeface="+mj-lt"/>
              </a:rPr>
              <a:t>o</a:t>
            </a:r>
            <a:r>
              <a:rPr lang="en-DE" sz="2100" dirty="0">
                <a:solidFill>
                  <a:schemeClr val="tx1"/>
                </a:solidFill>
                <a:latin typeface="+mj-lt"/>
              </a:rPr>
              <a:t>f </a:t>
            </a:r>
            <a:r>
              <a:rPr lang="de-DE" sz="2100" dirty="0">
                <a:solidFill>
                  <a:schemeClr val="tx1"/>
                </a:solidFill>
                <a:latin typeface="+mj-lt"/>
              </a:rPr>
              <a:t>M</a:t>
            </a:r>
            <a:r>
              <a:rPr lang="en-DE" sz="2100" dirty="0">
                <a:solidFill>
                  <a:schemeClr val="tx1"/>
                </a:solidFill>
                <a:latin typeface="+mj-lt"/>
              </a:rPr>
              <a:t>V</a:t>
            </a:r>
            <a:r>
              <a:rPr lang="de-DE" sz="2100" dirty="0">
                <a:solidFill>
                  <a:schemeClr val="tx1"/>
                </a:solidFill>
                <a:latin typeface="+mj-lt"/>
              </a:rPr>
              <a:t>P</a:t>
            </a:r>
            <a:endParaRPr sz="1100" dirty="0">
              <a:solidFill>
                <a:schemeClr val="tx1"/>
              </a:solidFill>
              <a:latin typeface="+mj-lt"/>
            </a:endParaRPr>
          </a:p>
          <a:p>
            <a:pPr marL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tr" sz="2100" dirty="0">
                <a:solidFill>
                  <a:schemeClr val="tx1"/>
                </a:solidFill>
                <a:latin typeface="+mj-lt"/>
              </a:rPr>
              <a:t>Presented by:  Team 52</a:t>
            </a:r>
            <a:endParaRPr sz="1100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B2D2DED3-3DC3-41A0-8672-34C74144A0B1}"/>
              </a:ext>
            </a:extLst>
          </p:cNvPr>
          <p:cNvGrpSpPr/>
          <p:nvPr/>
        </p:nvGrpSpPr>
        <p:grpSpPr>
          <a:xfrm>
            <a:off x="0" y="0"/>
            <a:ext cx="9144000" cy="713509"/>
            <a:chOff x="0" y="0"/>
            <a:chExt cx="9144000" cy="713509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FDF3A9FC-2C3D-43B1-9419-84097B2B63F8}"/>
                </a:ext>
              </a:extLst>
            </p:cNvPr>
            <p:cNvSpPr/>
            <p:nvPr/>
          </p:nvSpPr>
          <p:spPr>
            <a:xfrm>
              <a:off x="0" y="0"/>
              <a:ext cx="9144000" cy="71350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  <p:pic>
          <p:nvPicPr>
            <p:cNvPr id="5" name="Grafik 4" descr="Ein Bild, das Objekt, Uhr, Schild enthält.&#10;&#10;Automatisch generierte Beschreibung">
              <a:extLst>
                <a:ext uri="{FF2B5EF4-FFF2-40B4-BE49-F238E27FC236}">
                  <a16:creationId xmlns:a16="http://schemas.microsoft.com/office/drawing/2014/main" id="{F00D6216-0C96-4FC4-AE8D-184176549E60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060" y="86754"/>
              <a:ext cx="540000" cy="540000"/>
            </a:xfrm>
            <a:prstGeom prst="rect">
              <a:avLst/>
            </a:prstGeom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C0A9B9C8-4CD7-43A5-93FE-0D775024065E}"/>
                </a:ext>
              </a:extLst>
            </p:cNvPr>
            <p:cNvSpPr txBox="1"/>
            <p:nvPr/>
          </p:nvSpPr>
          <p:spPr>
            <a:xfrm>
              <a:off x="625060" y="208466"/>
              <a:ext cx="15119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solidFill>
                    <a:schemeClr val="bg1"/>
                  </a:solidFill>
                </a:rPr>
                <a:t>T</a:t>
              </a:r>
              <a:r>
                <a:rPr lang="en-DE" b="1" dirty="0">
                  <a:solidFill>
                    <a:schemeClr val="bg1"/>
                  </a:solidFill>
                </a:rPr>
                <a:t>I</a:t>
              </a:r>
              <a:r>
                <a:rPr lang="de-DE" b="1" dirty="0">
                  <a:solidFill>
                    <a:schemeClr val="bg1"/>
                  </a:solidFill>
                </a:rPr>
                <a:t>C</a:t>
              </a:r>
              <a:r>
                <a:rPr lang="en-DE" b="1" dirty="0">
                  <a:solidFill>
                    <a:schemeClr val="bg1"/>
                  </a:solidFill>
                </a:rPr>
                <a:t>K</a:t>
              </a:r>
              <a:r>
                <a:rPr lang="de-DE" b="1" dirty="0">
                  <a:solidFill>
                    <a:schemeClr val="bg1"/>
                  </a:solidFill>
                </a:rPr>
                <a:t>E</a:t>
              </a:r>
              <a:r>
                <a:rPr lang="en-DE" b="1" dirty="0">
                  <a:solidFill>
                    <a:schemeClr val="bg1"/>
                  </a:solidFill>
                </a:rPr>
                <a:t>T </a:t>
              </a:r>
              <a:r>
                <a:rPr lang="de-DE" b="1" dirty="0">
                  <a:solidFill>
                    <a:schemeClr val="bg1"/>
                  </a:solidFill>
                </a:rPr>
                <a:t>S</a:t>
              </a:r>
              <a:r>
                <a:rPr lang="en-DE" b="1" dirty="0">
                  <a:solidFill>
                    <a:schemeClr val="bg1"/>
                  </a:solidFill>
                </a:rPr>
                <a:t>H</a:t>
              </a:r>
              <a:r>
                <a:rPr lang="de-DE" b="1" dirty="0">
                  <a:solidFill>
                    <a:schemeClr val="bg1"/>
                  </a:solidFill>
                </a:rPr>
                <a:t>A</a:t>
              </a:r>
              <a:r>
                <a:rPr lang="en-DE" b="1" dirty="0">
                  <a:solidFill>
                    <a:schemeClr val="bg1"/>
                  </a:solidFill>
                </a:rPr>
                <a:t>R</a:t>
              </a:r>
              <a:r>
                <a:rPr lang="de-DE" b="1" dirty="0">
                  <a:solidFill>
                    <a:schemeClr val="bg1"/>
                  </a:solidFill>
                </a:rPr>
                <a:t>E</a:t>
              </a:r>
              <a:endParaRPr lang="en-DE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2EA847-A9AA-40D4-AD03-77506A976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352" y="822619"/>
            <a:ext cx="5797296" cy="89154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>
                <a:latin typeface="+mj-lt"/>
              </a:rPr>
              <a:t>Team 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1A853F-3107-4B98-86EB-D79726B995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4934" y="4034788"/>
            <a:ext cx="1528484" cy="795857"/>
          </a:xfr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  <a:latin typeface="+mn-lt"/>
              </a:rPr>
              <a:t>Max </a:t>
            </a:r>
            <a:r>
              <a:rPr lang="en-US" dirty="0" err="1">
                <a:solidFill>
                  <a:schemeClr val="tx1"/>
                </a:solidFill>
                <a:latin typeface="+mn-lt"/>
              </a:rPr>
              <a:t>Henneberg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 </a:t>
            </a:r>
          </a:p>
          <a:p>
            <a:pPr marL="0" indent="0" algn="ctr">
              <a:buNone/>
            </a:pPr>
            <a:r>
              <a:rPr lang="de-DE" dirty="0">
                <a:solidFill>
                  <a:schemeClr val="tx1"/>
                </a:solidFill>
                <a:latin typeface="+mn-lt"/>
              </a:rPr>
              <a:t>M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a</a:t>
            </a:r>
            <a:r>
              <a:rPr lang="de-DE" dirty="0">
                <a:solidFill>
                  <a:schemeClr val="tx1"/>
                </a:solidFill>
                <a:latin typeface="+mn-lt"/>
              </a:rPr>
              <a:t>s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t</a:t>
            </a:r>
            <a:r>
              <a:rPr lang="de-DE" dirty="0">
                <a:solidFill>
                  <a:schemeClr val="tx1"/>
                </a:solidFill>
                <a:latin typeface="+mn-lt"/>
              </a:rPr>
              <a:t>e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r:                   </a:t>
            </a:r>
            <a:r>
              <a:rPr lang="de-DE" dirty="0">
                <a:solidFill>
                  <a:schemeClr val="tx1"/>
                </a:solidFill>
                <a:latin typeface="+mn-lt"/>
              </a:rPr>
              <a:t>G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a</a:t>
            </a:r>
            <a:r>
              <a:rPr lang="de-DE" dirty="0">
                <a:solidFill>
                  <a:schemeClr val="tx1"/>
                </a:solidFill>
                <a:latin typeface="+mn-lt"/>
              </a:rPr>
              <a:t>m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e</a:t>
            </a:r>
            <a:r>
              <a:rPr lang="de-DE" dirty="0">
                <a:solidFill>
                  <a:schemeClr val="tx1"/>
                </a:solidFill>
                <a:latin typeface="+mn-lt"/>
              </a:rPr>
              <a:t>s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 </a:t>
            </a:r>
            <a:r>
              <a:rPr lang="de-DE" dirty="0">
                <a:solidFill>
                  <a:schemeClr val="tx1"/>
                </a:solidFill>
                <a:latin typeface="+mn-lt"/>
              </a:rPr>
              <a:t>E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n</a:t>
            </a:r>
            <a:r>
              <a:rPr lang="de-DE" dirty="0">
                <a:solidFill>
                  <a:schemeClr val="tx1"/>
                </a:solidFill>
                <a:latin typeface="+mn-lt"/>
              </a:rPr>
              <a:t>g</a:t>
            </a:r>
            <a:r>
              <a:rPr lang="en-DE" dirty="0" err="1">
                <a:solidFill>
                  <a:schemeClr val="tx1"/>
                </a:solidFill>
                <a:latin typeface="+mn-lt"/>
              </a:rPr>
              <a:t>i</a:t>
            </a:r>
            <a:r>
              <a:rPr lang="de-DE" dirty="0">
                <a:solidFill>
                  <a:schemeClr val="tx1"/>
                </a:solidFill>
                <a:latin typeface="+mn-lt"/>
              </a:rPr>
              <a:t>n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e</a:t>
            </a:r>
            <a:r>
              <a:rPr lang="de-DE" dirty="0">
                <a:solidFill>
                  <a:schemeClr val="tx1"/>
                </a:solidFill>
                <a:latin typeface="+mn-lt"/>
              </a:rPr>
              <a:t>e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r</a:t>
            </a:r>
            <a:r>
              <a:rPr lang="de-DE" dirty="0">
                <a:solidFill>
                  <a:schemeClr val="tx1"/>
                </a:solidFill>
                <a:latin typeface="+mn-lt"/>
              </a:rPr>
              <a:t>i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n</a:t>
            </a:r>
            <a:r>
              <a:rPr lang="de-DE" dirty="0">
                <a:solidFill>
                  <a:schemeClr val="tx1"/>
                </a:solidFill>
                <a:latin typeface="+mn-lt"/>
              </a:rPr>
              <a:t>g</a:t>
            </a:r>
            <a:r>
              <a:rPr lang="en-DE" dirty="0">
                <a:solidFill>
                  <a:schemeClr val="tx1"/>
                </a:solidFill>
                <a:latin typeface="+mn-lt"/>
              </a:rPr>
              <a:t>          3rd Semester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D3DB7F78-BBED-47C6-B707-8775D009EF9F}"/>
              </a:ext>
            </a:extLst>
          </p:cNvPr>
          <p:cNvSpPr txBox="1">
            <a:spLocks/>
          </p:cNvSpPr>
          <p:nvPr/>
        </p:nvSpPr>
        <p:spPr>
          <a:xfrm>
            <a:off x="4913737" y="1911425"/>
            <a:ext cx="1750877" cy="2009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350" dirty="0"/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322D7735-DF2E-4C98-AE33-C2DE67FD6673}"/>
              </a:ext>
            </a:extLst>
          </p:cNvPr>
          <p:cNvSpPr txBox="1">
            <a:spLocks/>
          </p:cNvSpPr>
          <p:nvPr/>
        </p:nvSpPr>
        <p:spPr>
          <a:xfrm>
            <a:off x="2701781" y="4034788"/>
            <a:ext cx="1528484" cy="79585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 lnSpcReduction="10000"/>
          </a:bodyPr>
          <a:lstStyle>
            <a:lvl1pPr indent="0" algn="ctr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</a:lvl1pPr>
            <a:lvl2pPr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6858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3pPr>
            <a:lvl4pPr marL="9144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11430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  <a:lvl6pPr marL="1312863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6pPr>
            <a:lvl7pPr marL="1484313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7pPr>
            <a:lvl8pPr marL="165735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aseline="0"/>
            </a:lvl8pPr>
            <a:lvl9pPr marL="1882775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aseline="0"/>
            </a:lvl9pPr>
          </a:lstStyle>
          <a:p>
            <a:r>
              <a:rPr lang="en-US" sz="1050" dirty="0">
                <a:solidFill>
                  <a:schemeClr val="tx1"/>
                </a:solidFill>
              </a:rPr>
              <a:t>Rana</a:t>
            </a:r>
            <a:r>
              <a:rPr lang="en-DE" sz="1050" dirty="0">
                <a:solidFill>
                  <a:schemeClr val="tx1"/>
                </a:solidFill>
              </a:rPr>
              <a:t> </a:t>
            </a:r>
            <a:r>
              <a:rPr lang="en-US" sz="1050" dirty="0">
                <a:solidFill>
                  <a:schemeClr val="tx1"/>
                </a:solidFill>
              </a:rPr>
              <a:t>Muhammad</a:t>
            </a:r>
            <a:r>
              <a:rPr lang="en-DE" sz="1050" dirty="0">
                <a:solidFill>
                  <a:schemeClr val="tx1"/>
                </a:solidFill>
              </a:rPr>
              <a:t> </a:t>
            </a:r>
            <a:r>
              <a:rPr lang="de-DE" sz="1050" dirty="0">
                <a:solidFill>
                  <a:schemeClr val="tx1"/>
                </a:solidFill>
              </a:rPr>
              <a:t>F</a:t>
            </a:r>
            <a:r>
              <a:rPr lang="en-DE" sz="1050" dirty="0">
                <a:solidFill>
                  <a:schemeClr val="tx1"/>
                </a:solidFill>
              </a:rPr>
              <a:t>a</a:t>
            </a:r>
            <a:r>
              <a:rPr lang="de-DE" sz="1050" dirty="0">
                <a:solidFill>
                  <a:schemeClr val="tx1"/>
                </a:solidFill>
              </a:rPr>
              <a:t>h</a:t>
            </a:r>
            <a:r>
              <a:rPr lang="en-DE" sz="1050" dirty="0">
                <a:solidFill>
                  <a:schemeClr val="tx1"/>
                </a:solidFill>
              </a:rPr>
              <a:t>a</a:t>
            </a:r>
            <a:r>
              <a:rPr lang="de-DE" sz="1050" dirty="0">
                <a:solidFill>
                  <a:schemeClr val="tx1"/>
                </a:solidFill>
              </a:rPr>
              <a:t>d</a:t>
            </a:r>
            <a:r>
              <a:rPr lang="en-DE" sz="1050" dirty="0">
                <a:solidFill>
                  <a:schemeClr val="tx1"/>
                </a:solidFill>
              </a:rPr>
              <a:t>            </a:t>
            </a:r>
          </a:p>
          <a:p>
            <a:r>
              <a:rPr lang="en-DE" sz="1050" dirty="0">
                <a:solidFill>
                  <a:schemeClr val="tx1"/>
                </a:solidFill>
              </a:rPr>
              <a:t> Master Informatics 3rd Semester</a:t>
            </a:r>
          </a:p>
        </p:txBody>
      </p:sp>
      <p:sp>
        <p:nvSpPr>
          <p:cNvPr id="19" name="Espace réservé du contenu 2">
            <a:extLst>
              <a:ext uri="{FF2B5EF4-FFF2-40B4-BE49-F238E27FC236}">
                <a16:creationId xmlns:a16="http://schemas.microsoft.com/office/drawing/2014/main" id="{CA3183F8-2AF0-45DD-8152-C86838E4D3FB}"/>
              </a:ext>
            </a:extLst>
          </p:cNvPr>
          <p:cNvSpPr txBox="1">
            <a:spLocks/>
          </p:cNvSpPr>
          <p:nvPr/>
        </p:nvSpPr>
        <p:spPr>
          <a:xfrm>
            <a:off x="430786" y="4034788"/>
            <a:ext cx="1528484" cy="795857"/>
          </a:xfrm>
          <a:prstGeom prst="rect">
            <a:avLst/>
          </a:prstGeom>
          <a:solidFill>
            <a:srgbClr val="4472C4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rmAutofit/>
          </a:bodyPr>
          <a:lstStyle>
            <a:defPPr>
              <a:defRPr lang="en-US"/>
            </a:defPPr>
            <a:lvl1pPr indent="0" algn="ctr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</a:lvl1pPr>
            <a:lvl2pPr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6858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3pPr>
            <a:lvl4pPr marL="9144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114300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  <a:lvl6pPr marL="1312863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6pPr>
            <a:lvl7pPr marL="1484313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7pPr>
            <a:lvl8pPr marL="1657350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aseline="0"/>
            </a:lvl8pPr>
            <a:lvl9pPr marL="1882775" indent="-228600" defTabSz="914400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baseline="0"/>
            </a:lvl9pPr>
          </a:lstStyle>
          <a:p>
            <a:r>
              <a:rPr lang="en-US" sz="1050" dirty="0"/>
              <a:t>Chatti Nada</a:t>
            </a:r>
            <a:br>
              <a:rPr lang="en-US" sz="1050" dirty="0"/>
            </a:br>
            <a:r>
              <a:rPr lang="en-US" sz="1050" dirty="0"/>
              <a:t>Master Informatics</a:t>
            </a:r>
            <a:br>
              <a:rPr lang="en-US" sz="1050" dirty="0"/>
            </a:br>
            <a:r>
              <a:rPr lang="en-DE" sz="1050" dirty="0"/>
              <a:t>2nd </a:t>
            </a:r>
            <a:r>
              <a:rPr lang="en-US" sz="1050" dirty="0"/>
              <a:t>Semester</a:t>
            </a:r>
          </a:p>
        </p:txBody>
      </p:sp>
      <p:pic>
        <p:nvPicPr>
          <p:cNvPr id="5" name="Grafik 4" descr="Ein Bild, das Person, Gebäude, Mann, Ziegelstein enthält.&#10;&#10;Automatisch generierte Beschreibung">
            <a:extLst>
              <a:ext uri="{FF2B5EF4-FFF2-40B4-BE49-F238E27FC236}">
                <a16:creationId xmlns:a16="http://schemas.microsoft.com/office/drawing/2014/main" id="{2C2ED9C9-487C-4BEF-9F79-31E3A5738A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4" r="4351" b="-94"/>
          <a:stretch/>
        </p:blipFill>
        <p:spPr>
          <a:xfrm>
            <a:off x="2590585" y="1911425"/>
            <a:ext cx="1750877" cy="20090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Grafik 12" descr="Ein Bild, das Person, draußen, haltend, Junge enthält.&#10;&#10;Automatisch generierte Beschreibung">
            <a:extLst>
              <a:ext uri="{FF2B5EF4-FFF2-40B4-BE49-F238E27FC236}">
                <a16:creationId xmlns:a16="http://schemas.microsoft.com/office/drawing/2014/main" id="{0AEFA0C2-DFE1-45A2-9A9B-C16E5D1C20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colorTemperature colorTemp="5800"/>
                    </a14:imgEffect>
                    <a14:imgEffect>
                      <a14:saturation sat="105000"/>
                    </a14:imgEffect>
                    <a14:imgEffect>
                      <a14:brightnessContrast bright="-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55" r="43114"/>
          <a:stretch/>
        </p:blipFill>
        <p:spPr>
          <a:xfrm>
            <a:off x="4916008" y="1911425"/>
            <a:ext cx="1748607" cy="2009064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8C70496A-44B8-4615-98CC-2CE8D2370B8B}"/>
              </a:ext>
            </a:extLst>
          </p:cNvPr>
          <p:cNvSpPr/>
          <p:nvPr/>
        </p:nvSpPr>
        <p:spPr>
          <a:xfrm>
            <a:off x="209554" y="1911425"/>
            <a:ext cx="1809919" cy="29192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6BE8754-EA74-4C04-9F1F-B4B6CAD5313D}"/>
              </a:ext>
            </a:extLst>
          </p:cNvPr>
          <p:cNvSpPr/>
          <p:nvPr/>
        </p:nvSpPr>
        <p:spPr>
          <a:xfrm>
            <a:off x="7236889" y="1911425"/>
            <a:ext cx="1809919" cy="29192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A73DC009-6A8D-4CCF-B59D-EAE9F069BE48}"/>
              </a:ext>
            </a:extLst>
          </p:cNvPr>
          <p:cNvGrpSpPr/>
          <p:nvPr/>
        </p:nvGrpSpPr>
        <p:grpSpPr>
          <a:xfrm>
            <a:off x="0" y="0"/>
            <a:ext cx="9144000" cy="713509"/>
            <a:chOff x="0" y="0"/>
            <a:chExt cx="9144000" cy="713509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76B789E2-9FF7-4075-92FF-2C7F95A886FE}"/>
                </a:ext>
              </a:extLst>
            </p:cNvPr>
            <p:cNvSpPr/>
            <p:nvPr/>
          </p:nvSpPr>
          <p:spPr>
            <a:xfrm>
              <a:off x="0" y="0"/>
              <a:ext cx="9144000" cy="71350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  <p:pic>
          <p:nvPicPr>
            <p:cNvPr id="21" name="Grafik 20" descr="Ein Bild, das Objekt, Uhr, Schild enthält.&#10;&#10;Automatisch generierte Beschreibung">
              <a:extLst>
                <a:ext uri="{FF2B5EF4-FFF2-40B4-BE49-F238E27FC236}">
                  <a16:creationId xmlns:a16="http://schemas.microsoft.com/office/drawing/2014/main" id="{0C43EC7A-D0EB-49A1-BF22-9FDFFA52C583}"/>
                </a:ext>
              </a:extLst>
            </p:cNvPr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060" y="86754"/>
              <a:ext cx="540000" cy="540000"/>
            </a:xfrm>
            <a:prstGeom prst="rect">
              <a:avLst/>
            </a:prstGeom>
          </p:spPr>
        </p:pic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1E1E2CCC-643F-43C1-9E99-1F7B0441310A}"/>
                </a:ext>
              </a:extLst>
            </p:cNvPr>
            <p:cNvSpPr txBox="1"/>
            <p:nvPr/>
          </p:nvSpPr>
          <p:spPr>
            <a:xfrm>
              <a:off x="625060" y="208466"/>
              <a:ext cx="15119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solidFill>
                    <a:schemeClr val="bg1"/>
                  </a:solidFill>
                </a:rPr>
                <a:t>T</a:t>
              </a:r>
              <a:r>
                <a:rPr lang="en-DE" b="1" dirty="0">
                  <a:solidFill>
                    <a:schemeClr val="bg1"/>
                  </a:solidFill>
                </a:rPr>
                <a:t>I</a:t>
              </a:r>
              <a:r>
                <a:rPr lang="de-DE" b="1" dirty="0">
                  <a:solidFill>
                    <a:schemeClr val="bg1"/>
                  </a:solidFill>
                </a:rPr>
                <a:t>C</a:t>
              </a:r>
              <a:r>
                <a:rPr lang="en-DE" b="1" dirty="0">
                  <a:solidFill>
                    <a:schemeClr val="bg1"/>
                  </a:solidFill>
                </a:rPr>
                <a:t>K</a:t>
              </a:r>
              <a:r>
                <a:rPr lang="de-DE" b="1" dirty="0">
                  <a:solidFill>
                    <a:schemeClr val="bg1"/>
                  </a:solidFill>
                </a:rPr>
                <a:t>E</a:t>
              </a:r>
              <a:r>
                <a:rPr lang="en-DE" b="1" dirty="0">
                  <a:solidFill>
                    <a:schemeClr val="bg1"/>
                  </a:solidFill>
                </a:rPr>
                <a:t>T </a:t>
              </a:r>
              <a:r>
                <a:rPr lang="de-DE" b="1" dirty="0">
                  <a:solidFill>
                    <a:schemeClr val="bg1"/>
                  </a:solidFill>
                </a:rPr>
                <a:t>S</a:t>
              </a:r>
              <a:r>
                <a:rPr lang="en-DE" b="1" dirty="0">
                  <a:solidFill>
                    <a:schemeClr val="bg1"/>
                  </a:solidFill>
                </a:rPr>
                <a:t>H</a:t>
              </a:r>
              <a:r>
                <a:rPr lang="de-DE" b="1" dirty="0">
                  <a:solidFill>
                    <a:schemeClr val="bg1"/>
                  </a:solidFill>
                </a:rPr>
                <a:t>A</a:t>
              </a:r>
              <a:r>
                <a:rPr lang="en-DE" b="1" dirty="0">
                  <a:solidFill>
                    <a:schemeClr val="bg1"/>
                  </a:solidFill>
                </a:rPr>
                <a:t>R</a:t>
              </a:r>
              <a:r>
                <a:rPr lang="de-DE" b="1" dirty="0">
                  <a:solidFill>
                    <a:schemeClr val="bg1"/>
                  </a:solidFill>
                </a:rPr>
                <a:t>E</a:t>
              </a:r>
              <a:endParaRPr lang="en-DE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5821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>
            <a:spLocks noGrp="1"/>
          </p:cNvSpPr>
          <p:nvPr>
            <p:ph type="title"/>
          </p:nvPr>
        </p:nvSpPr>
        <p:spPr>
          <a:xfrm>
            <a:off x="1673352" y="825327"/>
            <a:ext cx="5797296" cy="89154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37150" tIns="137150" rIns="137150" bIns="13715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100"/>
              <a:buFont typeface="Gill Sans"/>
              <a:buNone/>
            </a:pPr>
            <a:r>
              <a:rPr lang="tr" sz="1100" dirty="0"/>
              <a:t>BUSINESS IDEA RECAP</a:t>
            </a:r>
            <a:endParaRPr sz="1100"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body" idx="1"/>
          </p:nvPr>
        </p:nvSpPr>
        <p:spPr>
          <a:xfrm>
            <a:off x="314102" y="1975069"/>
            <a:ext cx="5572864" cy="2827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tr" sz="1500" dirty="0">
                <a:latin typeface="+mj-lt"/>
              </a:rPr>
              <a:t>Group tickets are cheaper per person than single tickets!</a:t>
            </a:r>
            <a:br>
              <a:rPr lang="tr" sz="1500" dirty="0">
                <a:latin typeface="+mj-lt"/>
              </a:rPr>
            </a:br>
            <a:endParaRPr sz="1500" dirty="0">
              <a:latin typeface="+mj-lt"/>
            </a:endParaRPr>
          </a:p>
          <a:p>
            <a:pPr marL="177800" lvl="0" indent="-1714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tr" sz="1500" dirty="0">
                <a:latin typeface="+mj-lt"/>
              </a:rPr>
              <a:t>Our idea: </a:t>
            </a:r>
            <a:br>
              <a:rPr lang="tr" sz="1500" dirty="0">
                <a:latin typeface="+mj-lt"/>
              </a:rPr>
            </a:br>
            <a:r>
              <a:rPr lang="tr" sz="1500" dirty="0">
                <a:latin typeface="+mj-lt"/>
              </a:rPr>
              <a:t> Web application where one can publish a group ticket and share the price with people that are interested in the same activity.</a:t>
            </a:r>
            <a:endParaRPr sz="1100" dirty="0">
              <a:latin typeface="+mj-lt"/>
            </a:endParaRPr>
          </a:p>
          <a:p>
            <a:pPr marL="342900" lvl="1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tr" sz="1400" dirty="0">
                <a:latin typeface="+mj-lt"/>
              </a:rPr>
              <a:t>e.g : public transport, festivals, events…</a:t>
            </a:r>
            <a:endParaRPr sz="1100" dirty="0">
              <a:latin typeface="+mj-lt"/>
            </a:endParaRPr>
          </a:p>
          <a:p>
            <a:pPr marL="342900" lvl="1" indent="-88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endParaRPr sz="1400" dirty="0">
              <a:latin typeface="+mj-lt"/>
            </a:endParaRPr>
          </a:p>
        </p:txBody>
      </p:sp>
      <p:graphicFrame>
        <p:nvGraphicFramePr>
          <p:cNvPr id="153" name="Google Shape;153;p28"/>
          <p:cNvGraphicFramePr/>
          <p:nvPr>
            <p:extLst>
              <p:ext uri="{D42A27DB-BD31-4B8C-83A1-F6EECF244321}">
                <p14:modId xmlns:p14="http://schemas.microsoft.com/office/powerpoint/2010/main" val="97669572"/>
              </p:ext>
            </p:extLst>
          </p:nvPr>
        </p:nvGraphicFramePr>
        <p:xfrm>
          <a:off x="5771794" y="2049170"/>
          <a:ext cx="2807150" cy="231225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1948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9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68600" marR="68600" marT="34300" marB="34300">
                    <a:solidFill>
                      <a:srgbClr val="F1C5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" sz="1500" dirty="0"/>
                        <a:t>26 €</a:t>
                      </a:r>
                      <a:endParaRPr sz="1100" dirty="0"/>
                    </a:p>
                  </a:txBody>
                  <a:tcPr marL="68600" marR="68600" marT="34300" marB="34300" anchor="ctr">
                    <a:solidFill>
                      <a:srgbClr val="F1C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" sz="1500" dirty="0"/>
                        <a:t>17 €</a:t>
                      </a:r>
                      <a:endParaRPr sz="1100" dirty="0"/>
                    </a:p>
                  </a:txBody>
                  <a:tcPr marL="68600" marR="68600" marT="34300" marB="343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>
                    <a:solidFill>
                      <a:srgbClr val="F1C5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" sz="1500" dirty="0"/>
                        <a:t>14 €</a:t>
                      </a:r>
                      <a:endParaRPr sz="1100" dirty="0"/>
                    </a:p>
                  </a:txBody>
                  <a:tcPr marL="68600" marR="68600" marT="34300" marB="34300" anchor="ctr">
                    <a:solidFill>
                      <a:srgbClr val="F1C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" sz="1500" dirty="0"/>
                        <a:t>12,5 €</a:t>
                      </a:r>
                      <a:endParaRPr sz="1100" dirty="0"/>
                    </a:p>
                  </a:txBody>
                  <a:tcPr marL="68600" marR="68600" marT="34300" marB="3430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>
                    <a:solidFill>
                      <a:srgbClr val="F1C5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" sz="1500" dirty="0"/>
                        <a:t>11,6 €</a:t>
                      </a:r>
                      <a:endParaRPr sz="1100" dirty="0"/>
                    </a:p>
                  </a:txBody>
                  <a:tcPr marL="68600" marR="68600" marT="34300" marB="34300" anchor="ctr">
                    <a:solidFill>
                      <a:srgbClr val="F1C5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54" name="Google Shape;154;p28"/>
          <p:cNvGrpSpPr/>
          <p:nvPr/>
        </p:nvGrpSpPr>
        <p:grpSpPr>
          <a:xfrm>
            <a:off x="5823553" y="2036230"/>
            <a:ext cx="1765026" cy="2308975"/>
            <a:chOff x="1889673" y="2744158"/>
            <a:chExt cx="2593789" cy="3516160"/>
          </a:xfrm>
        </p:grpSpPr>
        <p:pic>
          <p:nvPicPr>
            <p:cNvPr id="155" name="Google Shape;155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811741" y="2744158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" name="Google Shape;156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111029" y="3480682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" name="Google Shape;157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14309" y="3483545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811741" y="2761411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Google Shape;159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354512" y="4170805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0" name="Google Shape;160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851766" y="4172783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371794" y="4188426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2" name="Google Shape;162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889673" y="5592360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3" name="Google Shape;163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600100" y="4907912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4" name="Google Shape;164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096422" y="4907912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Google Shape;165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089758" y="4890393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19643" y="4884789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815873" y="5589193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365056" y="5580766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Google Shape;169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869011" y="5592729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Google Shape;170;p28" descr="Homm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376150" y="5592729"/>
              <a:ext cx="667589" cy="66758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1" name="Google Shape;171;p28"/>
          <p:cNvSpPr txBox="1"/>
          <p:nvPr/>
        </p:nvSpPr>
        <p:spPr>
          <a:xfrm>
            <a:off x="6190127" y="4447897"/>
            <a:ext cx="2169007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Bavaria Ticket price / person</a:t>
            </a:r>
            <a:endParaRPr sz="1100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3E681C40-6FAD-4D4D-83F1-7BE206C4CF12}"/>
              </a:ext>
            </a:extLst>
          </p:cNvPr>
          <p:cNvGrpSpPr/>
          <p:nvPr/>
        </p:nvGrpSpPr>
        <p:grpSpPr>
          <a:xfrm>
            <a:off x="0" y="0"/>
            <a:ext cx="9144000" cy="713509"/>
            <a:chOff x="0" y="0"/>
            <a:chExt cx="9144000" cy="713509"/>
          </a:xfrm>
        </p:grpSpPr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C3DBF48C-9BEB-4DFA-B61B-22F850254341}"/>
                </a:ext>
              </a:extLst>
            </p:cNvPr>
            <p:cNvSpPr/>
            <p:nvPr/>
          </p:nvSpPr>
          <p:spPr>
            <a:xfrm>
              <a:off x="0" y="0"/>
              <a:ext cx="9144000" cy="71350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  <p:pic>
          <p:nvPicPr>
            <p:cNvPr id="25" name="Grafik 24" descr="Ein Bild, das Objekt, Uhr, Schild enthält.&#10;&#10;Automatisch generierte Beschreibung">
              <a:extLst>
                <a:ext uri="{FF2B5EF4-FFF2-40B4-BE49-F238E27FC236}">
                  <a16:creationId xmlns:a16="http://schemas.microsoft.com/office/drawing/2014/main" id="{941A1B01-6C5E-41D0-BC26-778C9E906C80}"/>
                </a:ext>
              </a:extLst>
            </p:cNvPr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060" y="86754"/>
              <a:ext cx="540000" cy="540000"/>
            </a:xfrm>
            <a:prstGeom prst="rect">
              <a:avLst/>
            </a:prstGeom>
          </p:spPr>
        </p:pic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E6E75FFC-AB36-4AC1-8BDB-DCAA7F1FF15F}"/>
                </a:ext>
              </a:extLst>
            </p:cNvPr>
            <p:cNvSpPr txBox="1"/>
            <p:nvPr/>
          </p:nvSpPr>
          <p:spPr>
            <a:xfrm>
              <a:off x="625060" y="208466"/>
              <a:ext cx="15119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solidFill>
                    <a:schemeClr val="bg1"/>
                  </a:solidFill>
                </a:rPr>
                <a:t>T</a:t>
              </a:r>
              <a:r>
                <a:rPr lang="en-DE" b="1" dirty="0">
                  <a:solidFill>
                    <a:schemeClr val="bg1"/>
                  </a:solidFill>
                </a:rPr>
                <a:t>I</a:t>
              </a:r>
              <a:r>
                <a:rPr lang="de-DE" b="1" dirty="0">
                  <a:solidFill>
                    <a:schemeClr val="bg1"/>
                  </a:solidFill>
                </a:rPr>
                <a:t>C</a:t>
              </a:r>
              <a:r>
                <a:rPr lang="en-DE" b="1" dirty="0">
                  <a:solidFill>
                    <a:schemeClr val="bg1"/>
                  </a:solidFill>
                </a:rPr>
                <a:t>K</a:t>
              </a:r>
              <a:r>
                <a:rPr lang="de-DE" b="1" dirty="0">
                  <a:solidFill>
                    <a:schemeClr val="bg1"/>
                  </a:solidFill>
                </a:rPr>
                <a:t>E</a:t>
              </a:r>
              <a:r>
                <a:rPr lang="en-DE" b="1" dirty="0">
                  <a:solidFill>
                    <a:schemeClr val="bg1"/>
                  </a:solidFill>
                </a:rPr>
                <a:t>T </a:t>
              </a:r>
              <a:r>
                <a:rPr lang="de-DE" b="1" dirty="0">
                  <a:solidFill>
                    <a:schemeClr val="bg1"/>
                  </a:solidFill>
                </a:rPr>
                <a:t>S</a:t>
              </a:r>
              <a:r>
                <a:rPr lang="en-DE" b="1" dirty="0">
                  <a:solidFill>
                    <a:schemeClr val="bg1"/>
                  </a:solidFill>
                </a:rPr>
                <a:t>H</a:t>
              </a:r>
              <a:r>
                <a:rPr lang="de-DE" b="1" dirty="0">
                  <a:solidFill>
                    <a:schemeClr val="bg1"/>
                  </a:solidFill>
                </a:rPr>
                <a:t>A</a:t>
              </a:r>
              <a:r>
                <a:rPr lang="en-DE" b="1" dirty="0">
                  <a:solidFill>
                    <a:schemeClr val="bg1"/>
                  </a:solidFill>
                </a:rPr>
                <a:t>R</a:t>
              </a:r>
              <a:r>
                <a:rPr lang="de-DE" b="1" dirty="0">
                  <a:solidFill>
                    <a:schemeClr val="bg1"/>
                  </a:solidFill>
                </a:rPr>
                <a:t>E</a:t>
              </a:r>
              <a:endParaRPr lang="en-DE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li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olis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</Words>
  <Application>Microsoft Office PowerPoint</Application>
  <PresentationFormat>Bildschirmpräsentation (16:9)</PresentationFormat>
  <Paragraphs>31</Paragraphs>
  <Slides>3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3</vt:i4>
      </vt:variant>
    </vt:vector>
  </HeadingPairs>
  <TitlesOfParts>
    <vt:vector size="8" baseType="lpstr">
      <vt:lpstr>Gill Sans</vt:lpstr>
      <vt:lpstr>Arial</vt:lpstr>
      <vt:lpstr>Simple Light</vt:lpstr>
      <vt:lpstr>Colis</vt:lpstr>
      <vt:lpstr>Colis</vt:lpstr>
      <vt:lpstr>SEBA MASTER - WEB APPLICATION ENGINEERING </vt:lpstr>
      <vt:lpstr>Team Introduction</vt:lpstr>
      <vt:lpstr>BUSINESS IDEA RECAP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SEBA MASTER - WEB APPLICATION ENGINEERING</dc:title>
  <dc:creator>Max</dc:creator>
  <cp:lastModifiedBy>ga42mip</cp:lastModifiedBy>
  <cp:revision>6</cp:revision>
  <dcterms:modified xsi:type="dcterms:W3CDTF">2020-07-19T12:16:19Z</dcterms:modified>
</cp:coreProperties>
</file>